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1" r:id="rId3"/>
    <p:sldId id="274" r:id="rId4"/>
    <p:sldId id="308" r:id="rId5"/>
    <p:sldId id="309" r:id="rId6"/>
    <p:sldId id="318" r:id="rId7"/>
    <p:sldId id="311" r:id="rId8"/>
    <p:sldId id="312" r:id="rId9"/>
    <p:sldId id="314" r:id="rId10"/>
    <p:sldId id="315" r:id="rId11"/>
    <p:sldId id="319" r:id="rId12"/>
    <p:sldId id="296" r:id="rId13"/>
    <p:sldId id="320" r:id="rId14"/>
    <p:sldId id="303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D9"/>
    <a:srgbClr val="0052D9"/>
    <a:srgbClr val="D7D7D6"/>
    <a:srgbClr val="FF7535"/>
    <a:srgbClr val="9BCF3F"/>
    <a:srgbClr val="3DC0DB"/>
    <a:srgbClr val="0052DA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4558"/>
  </p:normalViewPr>
  <p:slideViewPr>
    <p:cSldViewPr snapToGrid="0" snapToObjects="1" showGuides="1">
      <p:cViewPr varScale="1">
        <p:scale>
          <a:sx n="155" d="100"/>
          <a:sy n="155" d="100"/>
        </p:scale>
        <p:origin x="572" y="96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CC10313-DDF6-7A49-8A09-8F9145EDEFDC}" type="datetimeFigureOut">
              <a:rPr kumimoji="1" lang="zh-CN" altLang="en-US" smtClean="0"/>
              <a:pPr/>
              <a:t>2022/9/26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98AF7442-14BC-9C45-998C-579CD1BB10F8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484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465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6447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395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697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246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5286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4715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220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77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11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A 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图形用户界面&#10;&#10;描述已自动生成">
            <a:extLst>
              <a:ext uri="{FF2B5EF4-FFF2-40B4-BE49-F238E27FC236}">
                <a16:creationId xmlns:a16="http://schemas.microsoft.com/office/drawing/2014/main" id="{AFE99934-3A39-0DD7-FDA9-27833F10D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5605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B 方格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屏幕的照片&#10;&#10;中度可信度描述已自动生成">
            <a:extLst>
              <a:ext uri="{FF2B5EF4-FFF2-40B4-BE49-F238E27FC236}">
                <a16:creationId xmlns:a16="http://schemas.microsoft.com/office/drawing/2014/main" id="{2325AD71-88E5-9872-8B3A-A3AABE428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</a:defRPr>
            </a:lvl1pPr>
          </a:lstStyle>
          <a:p>
            <a:r>
              <a:rPr kumimoji="1" lang="zh-CN" altLang="en-US"/>
              <a:t>文本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C8F8FC8-EFDD-D14F-AD4D-3D4854919D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" altLang="zh-CN" sz="3800" b="0" i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569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C 条形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低可信度描述已自动生成">
            <a:extLst>
              <a:ext uri="{FF2B5EF4-FFF2-40B4-BE49-F238E27FC236}">
                <a16:creationId xmlns:a16="http://schemas.microsoft.com/office/drawing/2014/main" id="{481E847B-E9EF-48B2-22CE-AD67DDC529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45" r="3355" b="2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</a:defRPr>
            </a:lvl1pPr>
          </a:lstStyle>
          <a:p>
            <a:r>
              <a:rPr kumimoji="1" lang="zh-CN" altLang="en-US"/>
              <a:t>文本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C8F8FC8-EFDD-D14F-AD4D-3D4854919D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" altLang="zh-CN" sz="3800" b="0" i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8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D 光感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9544054-CCAD-8B41-8230-933EDF88B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</a:defRPr>
            </a:lvl1pPr>
          </a:lstStyle>
          <a:p>
            <a:r>
              <a:rPr kumimoji="1" lang="zh-CN" altLang="en-US"/>
              <a:t>文本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C8F8FC8-EFDD-D14F-AD4D-3D4854919D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" altLang="zh-CN" sz="3800" b="0" i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8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腾讯蓝 样式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89D964D-C5CF-306B-BBD0-F8C95B8C07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332" y="-55530"/>
            <a:ext cx="12254664" cy="694906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</a:defRPr>
            </a:lvl1pPr>
          </a:lstStyle>
          <a:p>
            <a:r>
              <a:rPr kumimoji="1" lang="zh-CN" altLang="en-US"/>
              <a:t>文本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C8F8FC8-EFDD-D14F-AD4D-3D4854919D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" altLang="zh-CN" sz="3800" b="0" i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218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色调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/>
              <a:t>文本</a:t>
            </a:r>
            <a:endParaRPr kumimoji="1" lang="zh-CN" altLang="en-US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699355E-0B12-8343-9333-78818FE4FF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820562"/>
            <a:ext cx="10734675" cy="1002507"/>
          </a:xfrm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F1ABDAF-915D-B241-B422-97905FE4E5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475" y="1184375"/>
            <a:ext cx="1951459" cy="265013"/>
          </a:xfrm>
          <a:prstGeom prst="rect">
            <a:avLst/>
          </a:prstGeom>
        </p:spPr>
      </p:pic>
      <p:sp>
        <p:nvSpPr>
          <p:cNvPr id="23" name="副标题 2">
            <a:extLst>
              <a:ext uri="{FF2B5EF4-FFF2-40B4-BE49-F238E27FC236}">
                <a16:creationId xmlns:a16="http://schemas.microsoft.com/office/drawing/2014/main" id="{8EE61C02-6014-8049-BA22-B52E2359DED5}"/>
              </a:ext>
            </a:extLst>
          </p:cNvPr>
          <p:cNvSpPr txBox="1">
            <a:spLocks/>
          </p:cNvSpPr>
          <p:nvPr userDrawn="1"/>
        </p:nvSpPr>
        <p:spPr>
          <a:xfrm>
            <a:off x="619125" y="295680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" altLang="zh-CN" sz="4400" b="1" i="0" kern="1200" smtClean="0">
                <a:solidFill>
                  <a:schemeClr val="bg1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>
                <a:solidFill>
                  <a:schemeClr val="bg1"/>
                </a:solidFill>
                <a:latin typeface="TencentSans" panose="020C04030202040F0204" pitchFamily="34" charset="-122"/>
                <a:ea typeface="TencentSans" panose="020C04030202040F0204" pitchFamily="34" charset="-122"/>
              </a:rPr>
              <a:t>Holdings 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1400535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插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4520" y="6356350"/>
            <a:ext cx="2743200" cy="365125"/>
          </a:xfrm>
        </p:spPr>
        <p:txBody>
          <a:bodyPr/>
          <a:lstStyle/>
          <a:p>
            <a:r>
              <a:rPr kumimoji="1" lang="zh-CN" altLang="en-US"/>
              <a:t>文本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9125" y="1118394"/>
            <a:ext cx="1951459" cy="26501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3C382D3-EE3D-E94F-AADD-717E9126E77A}"/>
              </a:ext>
            </a:extLst>
          </p:cNvPr>
          <p:cNvSpPr txBox="1">
            <a:spLocks/>
          </p:cNvSpPr>
          <p:nvPr userDrawn="1"/>
        </p:nvSpPr>
        <p:spPr>
          <a:xfrm>
            <a:off x="619125" y="2422821"/>
            <a:ext cx="10734675" cy="1002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00" b="1" i="0" kern="120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52DA"/>
                </a:solidFill>
                <a:effectLst/>
                <a:latin typeface="TencentSans" panose="020C04030202040F0204" pitchFamily="34" charset="-122"/>
                <a:ea typeface="TencentSans" panose="020C04030202040F0204" pitchFamily="34" charset="-122"/>
              </a:rPr>
              <a:t>Holdings PowerPoint Template</a:t>
            </a:r>
            <a:endParaRPr lang="en" altLang="zh-CN" sz="2400" dirty="0">
              <a:solidFill>
                <a:srgbClr val="0052DA"/>
              </a:solidFill>
              <a:effectLst/>
              <a:latin typeface="TencentSans" panose="020C04030202040F0204" pitchFamily="34" charset="-122"/>
              <a:ea typeface="TencentSans" panose="020C04030202040F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9204BC-129B-E643-8466-71D548A5BA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9125" y="753268"/>
            <a:ext cx="1675566" cy="504032"/>
          </a:xfrm>
          <a:prstGeom prst="rect">
            <a:avLst/>
          </a:prstGeom>
        </p:spPr>
      </p:pic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0B8238FD-DB2A-F143-A80F-7159D1AF6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06856" y="1820562"/>
            <a:ext cx="4984463" cy="3959299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3D909883-6B23-8842-BB06-1C0AD4FE9A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820562"/>
            <a:ext cx="10734675" cy="1002507"/>
          </a:xfrm>
        </p:spPr>
        <p:txBody>
          <a:bodyPr anchor="b">
            <a:normAutofit/>
          </a:bodyPr>
          <a:lstStyle>
            <a:lvl1pPr algn="l">
              <a:defRPr sz="62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290241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页-辅助图形-条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78FB17-B08E-9469-68D5-835F97FFF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1" y="-50007"/>
            <a:ext cx="12369801" cy="69580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8BA42F-4334-C34D-9FC8-8E39B5857A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630" y="1821551"/>
            <a:ext cx="1095770" cy="955883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E6C2B9A-10FF-1445-B8B1-21BAA92297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2229" y="1933677"/>
            <a:ext cx="5313363" cy="1687513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5400" b="1" i="0">
                <a:solidFill>
                  <a:srgbClr val="0053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zh-CN" altLang="en-US" dirty="0"/>
              <a:t>标题文本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8C519F9-B506-B74A-A10F-8C1490BD9F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691" y="1960509"/>
            <a:ext cx="1096963" cy="639762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内容占位符 9">
            <a:extLst>
              <a:ext uri="{FF2B5EF4-FFF2-40B4-BE49-F238E27FC236}">
                <a16:creationId xmlns:a16="http://schemas.microsoft.com/office/drawing/2014/main" id="{FF99C154-E421-E913-F762-A2421C23F83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6637" y="6605429"/>
            <a:ext cx="385361" cy="276384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676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页-辅助图形-方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9DDCCE-AA6E-2448-1C87-13F7A2B658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8BA42F-4334-C34D-9FC8-8E39B5857A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630" y="1821551"/>
            <a:ext cx="1095770" cy="955883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E6C2B9A-10FF-1445-B8B1-21BAA92297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2229" y="1933677"/>
            <a:ext cx="5313363" cy="1687513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5400" b="1" i="0">
                <a:solidFill>
                  <a:srgbClr val="0053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zh-CN" altLang="en-US" dirty="0"/>
              <a:t>标题文本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8C519F9-B506-B74A-A10F-8C1490BD9F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691" y="1960509"/>
            <a:ext cx="1096963" cy="639762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内容占位符 9">
            <a:extLst>
              <a:ext uri="{FF2B5EF4-FFF2-40B4-BE49-F238E27FC236}">
                <a16:creationId xmlns:a16="http://schemas.microsoft.com/office/drawing/2014/main" id="{FF99C154-E421-E913-F762-A2421C23F83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6637" y="6605429"/>
            <a:ext cx="385361" cy="276384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436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F6C93-9520-BC49-B2E1-7298C0297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176" y="1704110"/>
            <a:ext cx="9301942" cy="2356658"/>
          </a:xfrm>
        </p:spPr>
        <p:txBody>
          <a:bodyPr>
            <a:normAutofit/>
          </a:bodyPr>
          <a:lstStyle>
            <a:lvl1pPr algn="ctr">
              <a:defRPr lang="zh-CN" altLang="en-US" sz="6600" b="1" smtClean="0">
                <a:effectLst/>
              </a:defRPr>
            </a:lvl1pPr>
          </a:lstStyle>
          <a:p>
            <a:r>
              <a:rPr lang="zh-CN" altLang="en-US" b="1" dirty="0">
                <a:solidFill>
                  <a:srgbClr val="0538D0"/>
                </a:solidFill>
                <a:effectLst/>
                <a:latin typeface="TencentSans" panose="020C04030202040F0204" pitchFamily="34" charset="-122"/>
                <a:ea typeface="TencentSans" panose="020C04030202040F0204" pitchFamily="34" charset="-122"/>
              </a:rPr>
              <a:t>标题文本</a:t>
            </a:r>
            <a:endParaRPr lang="zh-CN" altLang="en-US" dirty="0">
              <a:solidFill>
                <a:srgbClr val="0538D0"/>
              </a:solidFill>
              <a:effectLst/>
              <a:latin typeface="TencentSans" panose="020C04030202040F0204" pitchFamily="34" charset="-122"/>
              <a:ea typeface="TencentSans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06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-右侧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E19F8-F5A3-C44A-887F-DF0FDC2B3F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3085" y="1576243"/>
            <a:ext cx="5935286" cy="4351338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  <a:lvl2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2pPr>
            <a:lvl3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3pPr>
            <a:lvl4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4pPr>
            <a:lvl5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5A9EDF2-1FB7-0945-A31A-4DE01E29E9A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722063" y="1576243"/>
            <a:ext cx="4696852" cy="4351338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  <a:lvl2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2pPr>
            <a:lvl3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3pPr>
            <a:lvl4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4pPr>
            <a:lvl5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8C2FAD-A637-1216-D0CD-5536965F27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B 方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EDEABC-E471-89CB-D395-DCD43248D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35" y="-28756"/>
            <a:ext cx="12311270" cy="6915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610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1E06D22-A8B2-6644-943E-5610D1F858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636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-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1E06D22-A8B2-6644-943E-5610D1F858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29288" cy="6858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1" name="图片占位符 8">
            <a:extLst>
              <a:ext uri="{FF2B5EF4-FFF2-40B4-BE49-F238E27FC236}">
                <a16:creationId xmlns:a16="http://schemas.microsoft.com/office/drawing/2014/main" id="{7BB6BC47-5B8A-0B4C-BD97-07FF6F9381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57862" y="0"/>
            <a:ext cx="6434137" cy="3429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图片占位符 8">
            <a:extLst>
              <a:ext uri="{FF2B5EF4-FFF2-40B4-BE49-F238E27FC236}">
                <a16:creationId xmlns:a16="http://schemas.microsoft.com/office/drawing/2014/main" id="{C5BFA6EB-B681-6743-BF8E-683C6D1D85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862" y="3429000"/>
            <a:ext cx="6434137" cy="3429000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9479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6E7ED-19D1-954E-9060-2EC2880D9D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1625" y="2114550"/>
            <a:ext cx="9301163" cy="1314450"/>
          </a:xfrm>
        </p:spPr>
        <p:txBody>
          <a:bodyPr/>
          <a:lstStyle>
            <a:lvl1pPr marL="0" indent="0" algn="ctr">
              <a:buNone/>
              <a:defRPr lang="en" altLang="zh-CN" b="0" i="0" smtClean="0">
                <a:effectLst/>
                <a:latin typeface="Microsoft YaHei Light" panose="020B0503020204020204" pitchFamily="34" charset="-122"/>
              </a:defRPr>
            </a:lvl1pPr>
          </a:lstStyle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“Type a quote here.”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202FE05-E140-C242-AF17-8A41A96EE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14838" y="3643313"/>
            <a:ext cx="3600450" cy="857250"/>
          </a:xfrm>
        </p:spPr>
        <p:txBody>
          <a:bodyPr>
            <a:normAutofit/>
          </a:bodyPr>
          <a:lstStyle>
            <a:lvl1pPr marL="0" indent="0" algn="ctr">
              <a:buNone/>
              <a:defRPr lang="en" altLang="zh-CN" sz="1400" b="0" i="0" smtClean="0">
                <a:effectLst/>
                <a:latin typeface="Microsoft YaHei Light" panose="020B0503020204020204" pitchFamily="34" charset="-122"/>
              </a:defRPr>
            </a:lvl1pPr>
          </a:lstStyle>
          <a:p>
            <a:r>
              <a:rPr lang="en" altLang="zh-CN" i="1" dirty="0">
                <a:solidFill>
                  <a:srgbClr val="41464D"/>
                </a:solidFill>
                <a:effectLst/>
                <a:latin typeface="Helvetica Neue" panose="02000503000000020004" pitchFamily="2" charset="0"/>
              </a:rPr>
              <a:t>–Johnny Appleseed</a:t>
            </a:r>
            <a:endParaRPr lang="en" altLang="zh-CN" dirty="0">
              <a:solidFill>
                <a:srgbClr val="41464D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6085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样式，不做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011B82-CC43-7F1E-91C6-A787966A77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28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1611">
          <p15:clr>
            <a:srgbClr val="FBAE40"/>
          </p15:clr>
        </p15:guide>
        <p15:guide id="3" pos="824">
          <p15:clr>
            <a:srgbClr val="FBAE40"/>
          </p15:clr>
        </p15:guide>
        <p15:guide id="4" pos="1323">
          <p15:clr>
            <a:srgbClr val="FBAE40"/>
          </p15:clr>
        </p15:guide>
        <p15:guide id="5" orient="horz" pos="1078">
          <p15:clr>
            <a:srgbClr val="FBAE40"/>
          </p15:clr>
        </p15:guide>
        <p15:guide id="6" orient="horz" pos="1457">
          <p15:clr>
            <a:srgbClr val="FBAE40"/>
          </p15:clr>
        </p15:guide>
        <p15:guide id="7" orient="horz" pos="1820">
          <p15:clr>
            <a:srgbClr val="FBAE40"/>
          </p15:clr>
        </p15:guide>
        <p15:guide id="8" orient="horz" pos="3158">
          <p15:clr>
            <a:srgbClr val="FBAE40"/>
          </p15:clr>
        </p15:guide>
        <p15:guide id="9" pos="121">
          <p15:clr>
            <a:srgbClr val="FBAE40"/>
          </p15:clr>
        </p15:guide>
        <p15:guide id="10" pos="21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黑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EEC8DD-7AD5-C208-1F82-0A11102E4D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4571"/>
            <a:ext cx="12192000" cy="2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497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46EE4C-C015-256D-11A8-81DB1058D3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49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072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腾讯蓝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51" y="6531412"/>
            <a:ext cx="12220575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832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A 网格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形状&#10;&#10;描述已自动生成">
            <a:extLst>
              <a:ext uri="{FF2B5EF4-FFF2-40B4-BE49-F238E27FC236}">
                <a16:creationId xmlns:a16="http://schemas.microsoft.com/office/drawing/2014/main" id="{6F5AD7C4-6F58-2360-FA11-7BB60A7AEC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9BFE012-E165-3343-B7C0-38665216FC69}"/>
              </a:ext>
            </a:extLst>
          </p:cNvPr>
          <p:cNvSpPr/>
          <p:nvPr userDrawn="1"/>
        </p:nvSpPr>
        <p:spPr>
          <a:xfrm>
            <a:off x="-290945" y="2004358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68FCA7-6C0D-B3D6-B2D4-A8BD8892AD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11" y="6176894"/>
            <a:ext cx="1463030" cy="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69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B 方块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166897-0A47-2E23-E34F-93D7C6194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95" y="-26997"/>
            <a:ext cx="12281590" cy="691199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9BFE012-E165-3343-B7C0-38665216FC69}"/>
              </a:ext>
            </a:extLst>
          </p:cNvPr>
          <p:cNvSpPr/>
          <p:nvPr userDrawn="1"/>
        </p:nvSpPr>
        <p:spPr>
          <a:xfrm>
            <a:off x="0" y="4489141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324D0F-EBC1-DB02-5C9A-330BD0E083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3032" y="660838"/>
            <a:ext cx="1463030" cy="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7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C 条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180F0D3-D646-07AA-632C-D8F3EB248B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4244" y="-41519"/>
            <a:ext cx="12305654" cy="69439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8216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C 条形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低可信度描述已自动生成">
            <a:extLst>
              <a:ext uri="{FF2B5EF4-FFF2-40B4-BE49-F238E27FC236}">
                <a16:creationId xmlns:a16="http://schemas.microsoft.com/office/drawing/2014/main" id="{77A1F7B3-C9AE-0F69-569A-090CBBB377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9BFE012-E165-3343-B7C0-38665216FC69}"/>
              </a:ext>
            </a:extLst>
          </p:cNvPr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B6585E-E2CF-9D4A-8BED-296A0F48A6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19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光感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876F6B-E6CA-00BC-47C7-AB0686BA11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57" y="-18772"/>
            <a:ext cx="12271513" cy="689554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9BFE012-E165-3343-B7C0-38665216FC69}"/>
              </a:ext>
            </a:extLst>
          </p:cNvPr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B6585E-E2CF-9D4A-8BED-296A0F48A6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192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结束页 带纹理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9BFE012-E165-3343-B7C0-38665216FC69}"/>
              </a:ext>
            </a:extLst>
          </p:cNvPr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B6585E-E2CF-9D4A-8BED-296A0F48A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D 光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27A5DF-63E3-9FAE-7C73-60F6EF898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696" y="-14371"/>
            <a:ext cx="12264887" cy="68989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B7E88F-3B38-3F77-62EA-D2A6B6339F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9696" y="12258"/>
            <a:ext cx="12192000" cy="68457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874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腾讯蓝底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3A69F3-FB81-5EB0-6728-D1009465DD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875" y="-27765"/>
            <a:ext cx="12283108" cy="691353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501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03B159-0880-9CE7-280D-E581F7D138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272884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箭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AAA50-0DAF-7755-8C14-26D0D115F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3614904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箭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564B1586-3335-1BF0-C05B-84020E7CD3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3729" r="23729"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3354774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A 网格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3D6C02-643D-D999-63D4-848934008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879" b="3880"/>
          <a:stretch/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</a:defRPr>
            </a:lvl1pPr>
          </a:lstStyle>
          <a:p>
            <a:r>
              <a:rPr kumimoji="1" lang="zh-CN" altLang="en-US"/>
              <a:t>文本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C8F8FC8-EFDD-D14F-AD4D-3D4854919D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" altLang="zh-CN" sz="3800" b="0" i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746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292417-950A-194C-A011-9E4F4FC0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69931B-2E31-134D-99FA-A1A3B1637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068287-15F8-554D-8F1E-49B8A90EF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63C8128-B526-144E-8FFF-20C3F115ACC8}" type="datetimeFigureOut">
              <a:rPr kumimoji="1" lang="zh-CN" altLang="en-US" smtClean="0"/>
              <a:pPr/>
              <a:t>2022/9/26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E7B5F4-DAAF-4943-B1E2-ECA680F49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F9B676-19C1-4E4B-9B82-AC185D7F6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9938CAC-E8DA-4E40-9E27-3DF6915C11A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43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88" r:id="rId3"/>
    <p:sldLayoutId id="2147483689" r:id="rId4"/>
    <p:sldLayoutId id="2147483690" r:id="rId5"/>
    <p:sldLayoutId id="2147483698" r:id="rId6"/>
    <p:sldLayoutId id="2147483699" r:id="rId7"/>
    <p:sldLayoutId id="2147483700" r:id="rId8"/>
    <p:sldLayoutId id="2147483694" r:id="rId9"/>
    <p:sldLayoutId id="2147483693" r:id="rId10"/>
    <p:sldLayoutId id="2147483702" r:id="rId11"/>
    <p:sldLayoutId id="2147483655" r:id="rId12"/>
    <p:sldLayoutId id="2147483701" r:id="rId13"/>
    <p:sldLayoutId id="2147483653" r:id="rId14"/>
    <p:sldLayoutId id="2147483656" r:id="rId15"/>
    <p:sldLayoutId id="2147483650" r:id="rId16"/>
    <p:sldLayoutId id="2147483703" r:id="rId17"/>
    <p:sldLayoutId id="2147483657" r:id="rId18"/>
    <p:sldLayoutId id="2147483676" r:id="rId19"/>
    <p:sldLayoutId id="2147483677" r:id="rId20"/>
    <p:sldLayoutId id="2147483660" r:id="rId21"/>
    <p:sldLayoutId id="2147483678" r:id="rId22"/>
    <p:sldLayoutId id="2147483686" r:id="rId23"/>
    <p:sldLayoutId id="2147483679" r:id="rId24"/>
    <p:sldLayoutId id="2147483684" r:id="rId25"/>
    <p:sldLayoutId id="2147483704" r:id="rId26"/>
    <p:sldLayoutId id="2147483681" r:id="rId27"/>
    <p:sldLayoutId id="2147483682" r:id="rId28"/>
    <p:sldLayoutId id="2147483695" r:id="rId29"/>
    <p:sldLayoutId id="2147483683" r:id="rId30"/>
    <p:sldLayoutId id="2147483696" r:id="rId31"/>
    <p:sldLayoutId id="2147483697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3020204020204" pitchFamily="34" charset="-122"/>
          <a:ea typeface="Microsoft YaHei Light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tiw-ci-1259648581.cos.ap-nanjing.myqcloud.com/%E5%9F%BA%E4%BA%8ECDP%2BWebsocket%E5%AE%9E%E7%8E%B0%E8%BF%9C%E7%A8%8B%E8%B0%83%E8%AF%95.pptx?ci-process=doc-preview&amp;dstType=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AF2AA3-AF2B-A24A-B1E5-7D1914655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试用期转正述职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78E750-E13E-DB4A-8928-07B9A30CAFF6}"/>
              </a:ext>
            </a:extLst>
          </p:cNvPr>
          <p:cNvSpPr/>
          <p:nvPr/>
        </p:nvSpPr>
        <p:spPr>
          <a:xfrm>
            <a:off x="714781" y="5573127"/>
            <a:ext cx="5986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2022.09.28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腾讯教育产品部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教育企业研发中心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教育企业研发二组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wabicai(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蔡凯升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809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94CB655-8569-01FD-70AD-5E8BD0487B08}"/>
              </a:ext>
            </a:extLst>
          </p:cNvPr>
          <p:cNvSpPr txBox="1"/>
          <p:nvPr/>
        </p:nvSpPr>
        <p:spPr>
          <a:xfrm>
            <a:off x="283928" y="289997"/>
            <a:ext cx="5095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Chrome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远程调试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79F855-18C8-C732-237E-7BA6CD22FBFA}"/>
              </a:ext>
            </a:extLst>
          </p:cNvPr>
          <p:cNvSpPr txBox="1"/>
          <p:nvPr/>
        </p:nvSpPr>
        <p:spPr>
          <a:xfrm>
            <a:off x="520187" y="901924"/>
            <a:ext cx="2612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sz="18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2. </a:t>
            </a:r>
            <a:r>
              <a:rPr kumimoji="1" lang="zh-CN" altLang="en-US" sz="18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远程调试注意点</a:t>
            </a:r>
            <a:endParaRPr kumimoji="1" lang="en-US" altLang="zh-CN" sz="1800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770ADA78-BD14-FB6D-D37C-68629AC6D7D5}"/>
              </a:ext>
            </a:extLst>
          </p:cNvPr>
          <p:cNvSpPr txBox="1">
            <a:spLocks/>
          </p:cNvSpPr>
          <p:nvPr/>
        </p:nvSpPr>
        <p:spPr>
          <a:xfrm>
            <a:off x="11866178" y="6521669"/>
            <a:ext cx="273270" cy="2732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latin typeface="TencentSans"/>
              </a:rPr>
              <a:t>9</a:t>
            </a:r>
            <a:endParaRPr lang="zh-CN" altLang="en-US" sz="1100" dirty="0">
              <a:latin typeface="TencentSan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817387-D3B8-4873-9E5C-76911806D4CE}"/>
              </a:ext>
            </a:extLst>
          </p:cNvPr>
          <p:cNvSpPr txBox="1"/>
          <p:nvPr/>
        </p:nvSpPr>
        <p:spPr>
          <a:xfrm>
            <a:off x="282376" y="1359410"/>
            <a:ext cx="52309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被调试端处在外网，在调试过程中有可能存在内网穿透风险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身份权限系统期望配合使用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iOA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登录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业务服务不能部署在内网，正常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iOA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登录行不通。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30A9B1-5508-4603-8387-ED5B56997939}"/>
              </a:ext>
            </a:extLst>
          </p:cNvPr>
          <p:cNvSpPr txBox="1"/>
          <p:nvPr/>
        </p:nvSpPr>
        <p:spPr>
          <a:xfrm>
            <a:off x="6763008" y="3881153"/>
            <a:ext cx="91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sz="18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结论</a:t>
            </a:r>
            <a:endParaRPr kumimoji="1" lang="en-US" altLang="zh-CN" sz="1800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3" name="右箭头 3">
            <a:extLst>
              <a:ext uri="{FF2B5EF4-FFF2-40B4-BE49-F238E27FC236}">
                <a16:creationId xmlns:a16="http://schemas.microsoft.com/office/drawing/2014/main" id="{71D6E121-0AE9-41ED-8D8F-C21BE7142B7B}"/>
              </a:ext>
            </a:extLst>
          </p:cNvPr>
          <p:cNvSpPr/>
          <p:nvPr/>
        </p:nvSpPr>
        <p:spPr>
          <a:xfrm>
            <a:off x="6155615" y="4159708"/>
            <a:ext cx="2128345" cy="367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B9FBDD-B839-4B70-8672-1799149BD152}"/>
              </a:ext>
            </a:extLst>
          </p:cNvPr>
          <p:cNvSpPr txBox="1"/>
          <p:nvPr/>
        </p:nvSpPr>
        <p:spPr>
          <a:xfrm>
            <a:off x="520186" y="2180878"/>
            <a:ext cx="2829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sz="18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3. </a:t>
            </a:r>
            <a:r>
              <a:rPr kumimoji="1" lang="zh-CN" altLang="en-US" sz="18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远程调试简化流程图</a:t>
            </a:r>
            <a:endParaRPr kumimoji="1" lang="en-US" altLang="zh-CN" sz="1800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9612CA-2C31-435B-B279-07F6C7EBA664}"/>
              </a:ext>
            </a:extLst>
          </p:cNvPr>
          <p:cNvSpPr txBox="1"/>
          <p:nvPr/>
        </p:nvSpPr>
        <p:spPr>
          <a:xfrm>
            <a:off x="8405919" y="3651876"/>
            <a:ext cx="2900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kumimoji="1" lang="en-US" altLang="zh-CN" sz="12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wssServer</a:t>
            </a:r>
            <a:r>
              <a:rPr kumimoji="1" lang="zh-CN" altLang="en-US" sz="12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服务部署外网，通过现有的内网服务进行身份验证。</a:t>
            </a:r>
            <a:endParaRPr kumimoji="1" lang="en-US" altLang="zh-CN" sz="1200" b="1" dirty="0"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kumimoji="1" lang="zh-CN" altLang="en-US" sz="12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整个远程调试流程只有在登录验证的时候会与内网交互，最大程度保证安全性。</a:t>
            </a:r>
            <a:endParaRPr lang="en-US" altLang="zh-CN" sz="1200" dirty="0">
              <a:latin typeface="TencentSan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BE77E27-42B1-46FB-95F2-20324289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87" y="2725348"/>
            <a:ext cx="4778233" cy="362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94CB655-8569-01FD-70AD-5E8BD0487B08}"/>
              </a:ext>
            </a:extLst>
          </p:cNvPr>
          <p:cNvSpPr txBox="1"/>
          <p:nvPr/>
        </p:nvSpPr>
        <p:spPr>
          <a:xfrm>
            <a:off x="283928" y="289997"/>
            <a:ext cx="5095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Chrome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远程调试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79F855-18C8-C732-237E-7BA6CD22FBFA}"/>
              </a:ext>
            </a:extLst>
          </p:cNvPr>
          <p:cNvSpPr txBox="1"/>
          <p:nvPr/>
        </p:nvSpPr>
        <p:spPr>
          <a:xfrm>
            <a:off x="346116" y="845858"/>
            <a:ext cx="2688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sz="18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4. iOA</a:t>
            </a:r>
            <a:r>
              <a:rPr kumimoji="1" lang="zh-CN" altLang="en-US" sz="18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登录方案比较</a:t>
            </a:r>
            <a:endParaRPr kumimoji="1" lang="en-US" altLang="zh-CN" sz="1800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770ADA78-BD14-FB6D-D37C-68629AC6D7D5}"/>
              </a:ext>
            </a:extLst>
          </p:cNvPr>
          <p:cNvSpPr txBox="1">
            <a:spLocks/>
          </p:cNvSpPr>
          <p:nvPr/>
        </p:nvSpPr>
        <p:spPr>
          <a:xfrm>
            <a:off x="11788789" y="6521669"/>
            <a:ext cx="350659" cy="2732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latin typeface="TencentSans"/>
              </a:rPr>
              <a:t>10</a:t>
            </a:r>
            <a:endParaRPr lang="zh-CN" altLang="en-US" sz="1100" dirty="0">
              <a:latin typeface="TencentSan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B9FBDD-B839-4B70-8672-1799149BD152}"/>
              </a:ext>
            </a:extLst>
          </p:cNvPr>
          <p:cNvSpPr txBox="1"/>
          <p:nvPr/>
        </p:nvSpPr>
        <p:spPr>
          <a:xfrm>
            <a:off x="1806560" y="1577030"/>
            <a:ext cx="23384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正常</a:t>
            </a:r>
            <a:r>
              <a:rPr kumimoji="1" lang="en-US" altLang="zh-CN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iOA</a:t>
            </a:r>
            <a:r>
              <a:rPr kumimoji="1" lang="zh-CN" altLang="en-US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登录</a:t>
            </a:r>
            <a:endParaRPr kumimoji="1" lang="en-US" altLang="zh-CN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D6B853-1280-4993-81E0-5317C6D5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17" y="2134095"/>
            <a:ext cx="5365166" cy="37647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ABF7C8-A819-4A9E-B589-13A169F08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401" y="2134095"/>
            <a:ext cx="5597976" cy="402193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85F279F-0995-462D-A8C0-8F76A572439A}"/>
              </a:ext>
            </a:extLst>
          </p:cNvPr>
          <p:cNvSpPr txBox="1"/>
          <p:nvPr/>
        </p:nvSpPr>
        <p:spPr>
          <a:xfrm>
            <a:off x="8343358" y="1577030"/>
            <a:ext cx="23384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远程调试</a:t>
            </a:r>
            <a:r>
              <a:rPr kumimoji="1" lang="en-US" altLang="zh-CN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iOA</a:t>
            </a:r>
            <a:r>
              <a:rPr kumimoji="1" lang="zh-CN" altLang="en-US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登录</a:t>
            </a:r>
            <a:endParaRPr kumimoji="1" lang="en-US" altLang="zh-CN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E762156-343E-4288-8DF0-26F71BF20C4C}"/>
              </a:ext>
            </a:extLst>
          </p:cNvPr>
          <p:cNvCxnSpPr>
            <a:cxnSpLocks/>
          </p:cNvCxnSpPr>
          <p:nvPr/>
        </p:nvCxnSpPr>
        <p:spPr>
          <a:xfrm>
            <a:off x="6031760" y="1344947"/>
            <a:ext cx="0" cy="5109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43C97FB-667F-4F6A-AF27-224EBBB97AA7}"/>
              </a:ext>
            </a:extLst>
          </p:cNvPr>
          <p:cNvCxnSpPr>
            <a:cxnSpLocks/>
          </p:cNvCxnSpPr>
          <p:nvPr/>
        </p:nvCxnSpPr>
        <p:spPr>
          <a:xfrm flipV="1">
            <a:off x="346117" y="1324445"/>
            <a:ext cx="11656696" cy="41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5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83BF7-266E-3C35-9B37-845F6E378E36}"/>
              </a:ext>
            </a:extLst>
          </p:cNvPr>
          <p:cNvSpPr txBox="1">
            <a:spLocks/>
          </p:cNvSpPr>
          <p:nvPr/>
        </p:nvSpPr>
        <p:spPr>
          <a:xfrm>
            <a:off x="11805191" y="6521669"/>
            <a:ext cx="334257" cy="2732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11</a:t>
            </a:r>
            <a:endParaRPr lang="zh-CN" altLang="en-US" sz="11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9945C6E-523A-4C25-BE46-AA6DD1A0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71" y="505364"/>
            <a:ext cx="9390957" cy="61024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39914A-2DE8-4967-AF4B-BD05D0E9C3BF}"/>
              </a:ext>
            </a:extLst>
          </p:cNvPr>
          <p:cNvSpPr txBox="1"/>
          <p:nvPr/>
        </p:nvSpPr>
        <p:spPr>
          <a:xfrm>
            <a:off x="193718" y="130079"/>
            <a:ext cx="5095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Chrome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远程调试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184FD4-BA03-4070-97F9-A02B7ED4951B}"/>
              </a:ext>
            </a:extLst>
          </p:cNvPr>
          <p:cNvSpPr txBox="1"/>
          <p:nvPr/>
        </p:nvSpPr>
        <p:spPr>
          <a:xfrm>
            <a:off x="339159" y="689897"/>
            <a:ext cx="143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sz="18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5. </a:t>
            </a:r>
            <a:r>
              <a:rPr kumimoji="1" lang="zh-CN" altLang="en-US" sz="18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完整方案：</a:t>
            </a:r>
            <a:endParaRPr kumimoji="1" lang="en-US" altLang="zh-CN" sz="1800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CF21FC-3169-4567-88BB-F07803299748}"/>
              </a:ext>
            </a:extLst>
          </p:cNvPr>
          <p:cNvSpPr txBox="1"/>
          <p:nvPr/>
        </p:nvSpPr>
        <p:spPr>
          <a:xfrm>
            <a:off x="339159" y="1157382"/>
            <a:ext cx="136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</a:rPr>
              <a:t>注：绿色背景为与内网通信过程</a:t>
            </a:r>
            <a:endParaRPr kumimoji="1" lang="en-US" altLang="zh-CN" sz="1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B75D3E-2F61-4081-95B7-8FE566686D0A}"/>
              </a:ext>
            </a:extLst>
          </p:cNvPr>
          <p:cNvSpPr txBox="1"/>
          <p:nvPr/>
        </p:nvSpPr>
        <p:spPr>
          <a:xfrm>
            <a:off x="339159" y="1901866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 tooltip="PPT演示"/>
              </a:rPr>
              <a:t>PPT</a:t>
            </a:r>
            <a:r>
              <a:rPr lang="zh-CN" altLang="en-US" dirty="0">
                <a:hlinkClick r:id="rId4" tooltip="PPT演示"/>
              </a:rPr>
              <a:t>演示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615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83BF7-266E-3C35-9B37-845F6E378E36}"/>
              </a:ext>
            </a:extLst>
          </p:cNvPr>
          <p:cNvSpPr txBox="1">
            <a:spLocks/>
          </p:cNvSpPr>
          <p:nvPr/>
        </p:nvSpPr>
        <p:spPr>
          <a:xfrm>
            <a:off x="11805191" y="6521669"/>
            <a:ext cx="334257" cy="2732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12</a:t>
            </a:r>
            <a:endParaRPr lang="zh-CN" alt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39914A-2DE8-4967-AF4B-BD05D0E9C3BF}"/>
              </a:ext>
            </a:extLst>
          </p:cNvPr>
          <p:cNvSpPr txBox="1"/>
          <p:nvPr/>
        </p:nvSpPr>
        <p:spPr>
          <a:xfrm>
            <a:off x="193718" y="130079"/>
            <a:ext cx="5095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Chrome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远程调试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184FD4-BA03-4070-97F9-A02B7ED4951B}"/>
              </a:ext>
            </a:extLst>
          </p:cNvPr>
          <p:cNvSpPr txBox="1"/>
          <p:nvPr/>
        </p:nvSpPr>
        <p:spPr>
          <a:xfrm>
            <a:off x="339159" y="689897"/>
            <a:ext cx="143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sz="18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6. </a:t>
            </a:r>
            <a:r>
              <a:rPr kumimoji="1" lang="zh-CN" altLang="en-US" sz="18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功能截图</a:t>
            </a:r>
            <a:endParaRPr kumimoji="1" lang="en-US" altLang="zh-CN" sz="1800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3F47B3-EFF7-4CF3-8064-24B8618A7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8" y="2072040"/>
            <a:ext cx="5568155" cy="36855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AC3006-203A-4400-B902-17C397F86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03"/>
          <a:stretch/>
        </p:blipFill>
        <p:spPr>
          <a:xfrm>
            <a:off x="6065191" y="3218853"/>
            <a:ext cx="5971719" cy="26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56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745FFD3B-6581-A949-8632-170580FD544C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未来发展规划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0BAB3A-F0AE-3043-AEAE-0A3431E79B94}"/>
              </a:ext>
            </a:extLst>
          </p:cNvPr>
          <p:cNvSpPr txBox="1"/>
          <p:nvPr/>
        </p:nvSpPr>
        <p:spPr>
          <a:xfrm>
            <a:off x="660283" y="1432769"/>
            <a:ext cx="296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000"/>
              </a:spcBef>
            </a:pPr>
            <a:r>
              <a:rPr kumimoji="1" lang="zh-CN" altLang="en-US" sz="16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技术能力提升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AAAAE5-B228-674D-9AF0-EA9323B265E4}"/>
              </a:ext>
            </a:extLst>
          </p:cNvPr>
          <p:cNvSpPr txBox="1"/>
          <p:nvPr/>
        </p:nvSpPr>
        <p:spPr>
          <a:xfrm>
            <a:off x="7797063" y="1432769"/>
            <a:ext cx="296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000"/>
              </a:spcBef>
            </a:pPr>
            <a:r>
              <a:rPr kumimoji="1" lang="zh-CN" altLang="en-US" sz="16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沟通能力、产品思维提升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52A0A7-C41F-03F3-2AF3-4ADA8A655650}"/>
              </a:ext>
            </a:extLst>
          </p:cNvPr>
          <p:cNvSpPr txBox="1"/>
          <p:nvPr/>
        </p:nvSpPr>
        <p:spPr>
          <a:xfrm>
            <a:off x="660283" y="1789879"/>
            <a:ext cx="5687211" cy="4579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技术深度提升</a:t>
            </a:r>
            <a:endParaRPr kumimoji="1" lang="en-US" altLang="zh-CN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zh-CN" altLang="en-US" sz="1600" dirty="0"/>
              <a:t>保证每周抽空看业务架构、框架源码设计。</a:t>
            </a:r>
            <a:endParaRPr kumimoji="1" lang="en-US" altLang="zh-CN" sz="1600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zh-CN" altLang="en-US" sz="1600" dirty="0"/>
              <a:t>每做完一个项目，对方案进行总结、比较，增强业务方案设计能力。</a:t>
            </a:r>
            <a:endParaRPr kumimoji="1" lang="en-US" altLang="zh-CN" sz="1600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zh-CN" altLang="en-US" sz="1600" dirty="0"/>
              <a:t>保持对新技术的学习，坚持每日看一点公众号前端推文。</a:t>
            </a:r>
            <a:endParaRPr kumimoji="1" lang="en-US" altLang="zh-CN" sz="1600" dirty="0"/>
          </a:p>
          <a:p>
            <a:pPr algn="just">
              <a:lnSpc>
                <a:spcPct val="150000"/>
              </a:lnSpc>
            </a:pP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业务能力提升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提升在业务遇到问题的处理能力，包括但不限于：</a:t>
            </a:r>
            <a:endParaRPr kumimoji="1"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600" dirty="0"/>
              <a:t>项目业务侧理解能力，总结文档，将业务相关问题统一存放。</a:t>
            </a:r>
            <a:endParaRPr kumimoji="1"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600" dirty="0"/>
              <a:t>沟通过程精准抓住痛点的能力，在交流过程多思考这么说对不对，准不准确，能否再精简。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F85704-AF70-A6CE-7432-F00760735E9F}"/>
              </a:ext>
            </a:extLst>
          </p:cNvPr>
          <p:cNvSpPr txBox="1"/>
          <p:nvPr/>
        </p:nvSpPr>
        <p:spPr>
          <a:xfrm>
            <a:off x="7797063" y="1857153"/>
            <a:ext cx="3870830" cy="425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沟通意识</a:t>
            </a:r>
            <a:endParaRPr kumimoji="1" lang="en-US" altLang="zh-CN" dirty="0"/>
          </a:p>
          <a:p>
            <a:pPr algn="just">
              <a:lnSpc>
                <a:spcPct val="150000"/>
              </a:lnSpc>
            </a:pPr>
            <a:r>
              <a:rPr kumimoji="1" lang="zh-CN" altLang="en-US" sz="1600" dirty="0"/>
              <a:t>目前比较缺乏上级沟通能力，后面努力培养换位思考的能力，汇报能力。同时会提升包括与组内、组间、产品、研发等相关人员的沟通能力。</a:t>
            </a:r>
            <a:endParaRPr kumimoji="1" lang="en-US" altLang="zh-CN" sz="1600" dirty="0"/>
          </a:p>
          <a:p>
            <a:pPr algn="just">
              <a:lnSpc>
                <a:spcPct val="150000"/>
              </a:lnSpc>
            </a:pP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产品思维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在做业务需求的过程，学习以产品的视角看待需求，主动思考做某个产品的原因、竞争力以及未来市场行情等，不为了做需求而做需求。</a:t>
            </a:r>
            <a:endParaRPr kumimoji="1" lang="zh-CN" altLang="en-US" dirty="0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C346D958-B0B9-4513-0666-8E0223C46DBA}"/>
              </a:ext>
            </a:extLst>
          </p:cNvPr>
          <p:cNvSpPr txBox="1">
            <a:spLocks/>
          </p:cNvSpPr>
          <p:nvPr/>
        </p:nvSpPr>
        <p:spPr>
          <a:xfrm>
            <a:off x="11813628" y="6526924"/>
            <a:ext cx="378372" cy="24699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13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50062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84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ECF62E6E-683A-8E4A-A57C-0FBD456EF2EE}"/>
              </a:ext>
            </a:extLst>
          </p:cNvPr>
          <p:cNvSpPr txBox="1"/>
          <p:nvPr/>
        </p:nvSpPr>
        <p:spPr>
          <a:xfrm>
            <a:off x="578664" y="742071"/>
            <a:ext cx="1742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00" b="1" i="0" dirty="0">
                <a:solidFill>
                  <a:srgbClr val="0152D8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自我介绍</a:t>
            </a:r>
          </a:p>
        </p:txBody>
      </p:sp>
      <p:sp>
        <p:nvSpPr>
          <p:cNvPr id="5" name="五边形 4">
            <a:extLst>
              <a:ext uri="{FF2B5EF4-FFF2-40B4-BE49-F238E27FC236}">
                <a16:creationId xmlns:a16="http://schemas.microsoft.com/office/drawing/2014/main" id="{D1C6CCC1-5755-137F-06BC-68FD35F5263C}"/>
              </a:ext>
            </a:extLst>
          </p:cNvPr>
          <p:cNvSpPr/>
          <p:nvPr/>
        </p:nvSpPr>
        <p:spPr>
          <a:xfrm>
            <a:off x="2007076" y="2693276"/>
            <a:ext cx="3269116" cy="7357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实习经历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985FAD-53C8-0A2C-2ED4-A5C346FF0732}"/>
              </a:ext>
            </a:extLst>
          </p:cNvPr>
          <p:cNvSpPr txBox="1"/>
          <p:nvPr/>
        </p:nvSpPr>
        <p:spPr>
          <a:xfrm>
            <a:off x="5927834" y="1320103"/>
            <a:ext cx="187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53D9"/>
                </a:solidFill>
              </a:rPr>
              <a:t>2021.05-2021.08</a:t>
            </a:r>
            <a:endParaRPr kumimoji="1" lang="zh-CN" altLang="en-US" dirty="0">
              <a:solidFill>
                <a:srgbClr val="0053D9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65AF0D-6F42-74D9-0F85-8DEC95537D7D}"/>
              </a:ext>
            </a:extLst>
          </p:cNvPr>
          <p:cNvSpPr txBox="1"/>
          <p:nvPr/>
        </p:nvSpPr>
        <p:spPr>
          <a:xfrm>
            <a:off x="6169572" y="1689435"/>
            <a:ext cx="2018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校招实习经历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8298CC-42A3-7BD0-4366-D4F48F4C2F09}"/>
              </a:ext>
            </a:extLst>
          </p:cNvPr>
          <p:cNvSpPr txBox="1"/>
          <p:nvPr/>
        </p:nvSpPr>
        <p:spPr>
          <a:xfrm>
            <a:off x="5927834" y="2743484"/>
            <a:ext cx="187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53D9"/>
                </a:solidFill>
              </a:rPr>
              <a:t>2021.12-2022.07</a:t>
            </a:r>
            <a:endParaRPr kumimoji="1" lang="zh-CN" altLang="en-US" dirty="0">
              <a:solidFill>
                <a:srgbClr val="0053D9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8DF9A1-4EDD-3764-D715-31C1F9C2AD7C}"/>
              </a:ext>
            </a:extLst>
          </p:cNvPr>
          <p:cNvSpPr txBox="1"/>
          <p:nvPr/>
        </p:nvSpPr>
        <p:spPr>
          <a:xfrm>
            <a:off x="6169572" y="3112816"/>
            <a:ext cx="2018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毕业生实习经历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416819-8670-483C-3D59-FD183A746A62}"/>
              </a:ext>
            </a:extLst>
          </p:cNvPr>
          <p:cNvSpPr txBox="1"/>
          <p:nvPr/>
        </p:nvSpPr>
        <p:spPr>
          <a:xfrm>
            <a:off x="5927834" y="4166865"/>
            <a:ext cx="187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53D9"/>
                </a:solidFill>
              </a:rPr>
              <a:t>2022.07-</a:t>
            </a:r>
            <a:r>
              <a:rPr kumimoji="1" lang="zh-CN" altLang="en-US" dirty="0">
                <a:solidFill>
                  <a:srgbClr val="0053D9"/>
                </a:solidFill>
              </a:rPr>
              <a:t>现在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B93DCE5-1B29-4C9D-9C69-B69AFD4D7B0D}"/>
              </a:ext>
            </a:extLst>
          </p:cNvPr>
          <p:cNvSpPr txBox="1"/>
          <p:nvPr/>
        </p:nvSpPr>
        <p:spPr>
          <a:xfrm>
            <a:off x="6169572" y="4536197"/>
            <a:ext cx="2018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试用期阶段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AB97ED41-6299-68AF-F4AC-C11D2DD41C06}"/>
              </a:ext>
            </a:extLst>
          </p:cNvPr>
          <p:cNvSpPr/>
          <p:nvPr/>
        </p:nvSpPr>
        <p:spPr>
          <a:xfrm>
            <a:off x="5349765" y="1234514"/>
            <a:ext cx="504497" cy="36633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BA03C937-9EEA-5DF8-7A91-52563A255756}"/>
              </a:ext>
            </a:extLst>
          </p:cNvPr>
          <p:cNvSpPr txBox="1">
            <a:spLocks/>
          </p:cNvSpPr>
          <p:nvPr/>
        </p:nvSpPr>
        <p:spPr>
          <a:xfrm>
            <a:off x="11866178" y="6521669"/>
            <a:ext cx="273270" cy="2732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1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5348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F4E68C0-D07C-FF1A-888E-5E71B850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40" y="2618167"/>
            <a:ext cx="298498" cy="260392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59DE4BA7-5923-3775-B824-A17F36AABFA1}"/>
              </a:ext>
            </a:extLst>
          </p:cNvPr>
          <p:cNvSpPr txBox="1"/>
          <p:nvPr/>
        </p:nvSpPr>
        <p:spPr>
          <a:xfrm>
            <a:off x="2787645" y="2586780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2A9DEB4-817D-45C5-D0E9-8621B209B442}"/>
              </a:ext>
            </a:extLst>
          </p:cNvPr>
          <p:cNvSpPr txBox="1"/>
          <p:nvPr/>
        </p:nvSpPr>
        <p:spPr>
          <a:xfrm>
            <a:off x="694279" y="2055864"/>
            <a:ext cx="11275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目录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F7EA81D-4D9E-41C5-C875-80B6B315B51A}"/>
              </a:ext>
            </a:extLst>
          </p:cNvPr>
          <p:cNvSpPr txBox="1"/>
          <p:nvPr/>
        </p:nvSpPr>
        <p:spPr>
          <a:xfrm>
            <a:off x="3141145" y="2548307"/>
            <a:ext cx="177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整体工作内容</a:t>
            </a:r>
            <a:endParaRPr kumimoji="1" lang="zh-CN" altLang="en-US" sz="2000" b="1" i="0" dirty="0">
              <a:solidFill>
                <a:srgbClr val="79797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23A86AF7-512E-CB72-A7CC-1E86D067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40" y="3217375"/>
            <a:ext cx="298498" cy="260392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EDF094EE-6B06-5F19-3821-8946E2946E76}"/>
              </a:ext>
            </a:extLst>
          </p:cNvPr>
          <p:cNvSpPr txBox="1"/>
          <p:nvPr/>
        </p:nvSpPr>
        <p:spPr>
          <a:xfrm>
            <a:off x="2787645" y="3185988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BCD3A81-1567-183D-CF48-2379944D8ED7}"/>
              </a:ext>
            </a:extLst>
          </p:cNvPr>
          <p:cNvSpPr txBox="1"/>
          <p:nvPr/>
        </p:nvSpPr>
        <p:spPr>
          <a:xfrm>
            <a:off x="3141145" y="3147515"/>
            <a:ext cx="1966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工作成果展示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A5AFD20-442A-DE2E-4059-DA0162F5E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40" y="3785197"/>
            <a:ext cx="298498" cy="260392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B39CD93B-FFDF-F405-2DF9-E2D77A9F62FF}"/>
              </a:ext>
            </a:extLst>
          </p:cNvPr>
          <p:cNvSpPr txBox="1"/>
          <p:nvPr/>
        </p:nvSpPr>
        <p:spPr>
          <a:xfrm>
            <a:off x="2787645" y="3753810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79DACC6-097A-FDA6-C824-ABFB88CA2C37}"/>
              </a:ext>
            </a:extLst>
          </p:cNvPr>
          <p:cNvSpPr txBox="1"/>
          <p:nvPr/>
        </p:nvSpPr>
        <p:spPr>
          <a:xfrm>
            <a:off x="3141145" y="3715337"/>
            <a:ext cx="1966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业务方案设计</a:t>
            </a:r>
            <a:endParaRPr kumimoji="1" lang="zh-CN" altLang="en-US" sz="2000" b="1" i="0" dirty="0">
              <a:solidFill>
                <a:srgbClr val="79797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3E3FC8-0D2C-F6DB-A0AE-AA4D7361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40" y="4337447"/>
            <a:ext cx="298498" cy="2603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EA7BB4-5AB7-0837-D373-5374794B0C3D}"/>
              </a:ext>
            </a:extLst>
          </p:cNvPr>
          <p:cNvSpPr txBox="1"/>
          <p:nvPr/>
        </p:nvSpPr>
        <p:spPr>
          <a:xfrm>
            <a:off x="2780240" y="4300998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4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423EC6-992D-E1B1-F61D-B4B45C772328}"/>
              </a:ext>
            </a:extLst>
          </p:cNvPr>
          <p:cNvSpPr txBox="1"/>
          <p:nvPr/>
        </p:nvSpPr>
        <p:spPr>
          <a:xfrm>
            <a:off x="3141145" y="4267587"/>
            <a:ext cx="1966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未来发展规划</a:t>
            </a:r>
          </a:p>
        </p:txBody>
      </p: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045EEB64-0221-EB79-62B1-7B3F73867CAC}"/>
              </a:ext>
            </a:extLst>
          </p:cNvPr>
          <p:cNvSpPr txBox="1">
            <a:spLocks/>
          </p:cNvSpPr>
          <p:nvPr/>
        </p:nvSpPr>
        <p:spPr>
          <a:xfrm>
            <a:off x="11866178" y="6521669"/>
            <a:ext cx="273270" cy="2732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35849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94CB655-8569-01FD-70AD-5E8BD0487B08}"/>
              </a:ext>
            </a:extLst>
          </p:cNvPr>
          <p:cNvSpPr txBox="1"/>
          <p:nvPr/>
        </p:nvSpPr>
        <p:spPr>
          <a:xfrm>
            <a:off x="283928" y="289997"/>
            <a:ext cx="5095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智启客户端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-Electron XP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系统适配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8C31B4-C957-63F2-A515-2E6A58F3A80B}"/>
              </a:ext>
            </a:extLst>
          </p:cNvPr>
          <p:cNvSpPr txBox="1"/>
          <p:nvPr/>
        </p:nvSpPr>
        <p:spPr>
          <a:xfrm>
            <a:off x="280031" y="1020446"/>
            <a:ext cx="2067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hangingPunct="1"/>
            <a:r>
              <a:rPr kumimoji="1" lang="en-US" altLang="zh-CN" dirty="0">
                <a:latin typeface="TencentSans"/>
                <a:ea typeface="TencentSans W7" panose="020C04030202040F0204" pitchFamily="34" charset="-122"/>
              </a:rPr>
              <a:t>1. </a:t>
            </a:r>
            <a:r>
              <a:rPr kumimoji="1" lang="zh-CN" altLang="en-US" dirty="0">
                <a:latin typeface="TencentSans"/>
                <a:ea typeface="TencentSans W7" panose="020C04030202040F0204" pitchFamily="34" charset="-122"/>
              </a:rPr>
              <a:t>业务背景与需求</a:t>
            </a:r>
            <a:endParaRPr kumimoji="1" lang="en-US" altLang="zh-CN" dirty="0">
              <a:latin typeface="TencentSans"/>
              <a:ea typeface="TencentSans W7" panose="020C04030202040F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79F855-18C8-C732-237E-7BA6CD22FBFA}"/>
              </a:ext>
            </a:extLst>
          </p:cNvPr>
          <p:cNvSpPr txBox="1"/>
          <p:nvPr/>
        </p:nvSpPr>
        <p:spPr>
          <a:xfrm>
            <a:off x="314244" y="3412181"/>
            <a:ext cx="103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encentSans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sz="1800" dirty="0">
                <a:solidFill>
                  <a:schemeClr val="tx1"/>
                </a:solidFill>
                <a:ea typeface="TencentSans W7" panose="020C04030202040F0204" pitchFamily="34" charset="-122"/>
              </a:rPr>
              <a:t>2. </a:t>
            </a:r>
            <a:r>
              <a:rPr kumimoji="1" lang="zh-CN" altLang="en-US" sz="1800" dirty="0">
                <a:solidFill>
                  <a:schemeClr val="tx1"/>
                </a:solidFill>
                <a:ea typeface="TencentSans W7" panose="020C04030202040F0204" pitchFamily="34" charset="-122"/>
              </a:rPr>
              <a:t>难点</a:t>
            </a:r>
            <a:endParaRPr kumimoji="1" lang="en-US" altLang="zh-CN" sz="1800" dirty="0">
              <a:solidFill>
                <a:schemeClr val="tx1"/>
              </a:solidFill>
              <a:ea typeface="TencentSans W7" panose="020C04030202040F0204" pitchFamily="34" charset="-122"/>
            </a:endParaRP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770ADA78-BD14-FB6D-D37C-68629AC6D7D5}"/>
              </a:ext>
            </a:extLst>
          </p:cNvPr>
          <p:cNvSpPr txBox="1">
            <a:spLocks/>
          </p:cNvSpPr>
          <p:nvPr/>
        </p:nvSpPr>
        <p:spPr>
          <a:xfrm>
            <a:off x="11866178" y="6521669"/>
            <a:ext cx="273270" cy="2732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latin typeface="TencentSans"/>
              </a:rPr>
              <a:t>3</a:t>
            </a:r>
            <a:endParaRPr lang="zh-CN" altLang="en-US" sz="1100" dirty="0">
              <a:latin typeface="TencentSan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03B441-6C30-4508-85C3-8C57C461E033}"/>
              </a:ext>
            </a:extLst>
          </p:cNvPr>
          <p:cNvSpPr txBox="1"/>
          <p:nvPr/>
        </p:nvSpPr>
        <p:spPr>
          <a:xfrm>
            <a:off x="314244" y="1712066"/>
            <a:ext cx="10737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智启客户端使用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Electron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开发，学校机房内大多为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XP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系统，而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electron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和最新版本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NodeJS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不支持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Windows XP 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系统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817387-D3B8-4873-9E5C-76911806D4CE}"/>
              </a:ext>
            </a:extLst>
          </p:cNvPr>
          <p:cNvSpPr txBox="1"/>
          <p:nvPr/>
        </p:nvSpPr>
        <p:spPr>
          <a:xfrm>
            <a:off x="314244" y="3729816"/>
            <a:ext cx="6013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不清楚哪些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API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不可用，以及这些不可用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API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是否有替代方案。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上线时间短，只有两周的开发时间。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客户端内嵌第三方平台，需要考虑第三方平台呼起功能。</a:t>
            </a:r>
          </a:p>
        </p:txBody>
      </p:sp>
    </p:spTree>
    <p:extLst>
      <p:ext uri="{BB962C8B-B14F-4D97-AF65-F5344CB8AC3E}">
        <p14:creationId xmlns:p14="http://schemas.microsoft.com/office/powerpoint/2010/main" val="392132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7EF18A4-A248-959C-191A-7E9D6BEE4971}"/>
              </a:ext>
            </a:extLst>
          </p:cNvPr>
          <p:cNvSpPr txBox="1"/>
          <p:nvPr/>
        </p:nvSpPr>
        <p:spPr>
          <a:xfrm>
            <a:off x="283928" y="289996"/>
            <a:ext cx="4866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智启客户端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-Electron XP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系统适配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5F40F4D1-4C36-3E11-C7BC-B16C797DE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070469"/>
              </p:ext>
            </p:extLst>
          </p:nvPr>
        </p:nvGraphicFramePr>
        <p:xfrm>
          <a:off x="456825" y="1509932"/>
          <a:ext cx="11325124" cy="4173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269">
                  <a:extLst>
                    <a:ext uri="{9D8B030D-6E8A-4147-A177-3AD203B41FA5}">
                      <a16:colId xmlns:a16="http://schemas.microsoft.com/office/drawing/2014/main" val="1463447723"/>
                    </a:ext>
                  </a:extLst>
                </a:gridCol>
                <a:gridCol w="3462006">
                  <a:extLst>
                    <a:ext uri="{9D8B030D-6E8A-4147-A177-3AD203B41FA5}">
                      <a16:colId xmlns:a16="http://schemas.microsoft.com/office/drawing/2014/main" val="752614484"/>
                    </a:ext>
                  </a:extLst>
                </a:gridCol>
                <a:gridCol w="3515795">
                  <a:extLst>
                    <a:ext uri="{9D8B030D-6E8A-4147-A177-3AD203B41FA5}">
                      <a16:colId xmlns:a16="http://schemas.microsoft.com/office/drawing/2014/main" val="3931391733"/>
                    </a:ext>
                  </a:extLst>
                </a:gridCol>
                <a:gridCol w="2859054">
                  <a:extLst>
                    <a:ext uri="{9D8B030D-6E8A-4147-A177-3AD203B41FA5}">
                      <a16:colId xmlns:a16="http://schemas.microsoft.com/office/drawing/2014/main" val="1549908437"/>
                    </a:ext>
                  </a:extLst>
                </a:gridCol>
              </a:tblGrid>
              <a:tr h="1619417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sz="1600" dirty="0"/>
                        <a:t>方案一</a:t>
                      </a:r>
                      <a:endParaRPr lang="en-US" altLang="zh-CN" sz="1600" dirty="0"/>
                    </a:p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altLang="zh-CN" sz="1200" dirty="0"/>
                        <a:t>(</a:t>
                      </a:r>
                      <a:r>
                        <a:rPr lang="zh-CN" altLang="en-US" sz="1200" dirty="0"/>
                        <a:t>改造</a:t>
                      </a:r>
                      <a:r>
                        <a:rPr lang="en-US" altLang="zh-CN" sz="1200" dirty="0"/>
                        <a:t>Electron</a:t>
                      </a:r>
                      <a:r>
                        <a:rPr lang="zh-CN" altLang="en-US" sz="1200" dirty="0"/>
                        <a:t>源码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改造原生</a:t>
                      </a:r>
                      <a:r>
                        <a:rPr lang="en-US" altLang="zh-CN" sz="1200" dirty="0"/>
                        <a:t>Node)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sz="1600" dirty="0"/>
                        <a:t>方案二</a:t>
                      </a:r>
                      <a:endParaRPr lang="en-US" altLang="zh-CN" sz="1600" dirty="0"/>
                    </a:p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altLang="zh-CN" sz="1200" dirty="0"/>
                        <a:t>(</a:t>
                      </a:r>
                      <a:r>
                        <a:rPr lang="zh-CN" altLang="en-US" sz="1200" dirty="0"/>
                        <a:t>购买</a:t>
                      </a:r>
                      <a:r>
                        <a:rPr lang="en-US" altLang="zh-CN" sz="1200" dirty="0"/>
                        <a:t>Electron XP</a:t>
                      </a:r>
                      <a:r>
                        <a:rPr lang="zh-CN" altLang="en-US" sz="1200" dirty="0"/>
                        <a:t>适配服务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运行两个</a:t>
                      </a:r>
                      <a:r>
                        <a:rPr lang="en-US" altLang="zh-CN" sz="1200" dirty="0"/>
                        <a:t>NodeJS</a:t>
                      </a:r>
                      <a:r>
                        <a:rPr lang="zh-CN" altLang="en-US" sz="1200" dirty="0"/>
                        <a:t>环境</a:t>
                      </a:r>
                      <a:r>
                        <a:rPr lang="en-US" altLang="zh-CN" sz="1200" dirty="0"/>
                        <a:t>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sz="1600" dirty="0"/>
                        <a:t>方案三</a:t>
                      </a:r>
                      <a:endParaRPr lang="en-US" altLang="zh-CN" sz="1600" dirty="0"/>
                    </a:p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sz="1200" dirty="0"/>
                        <a:t>（使用</a:t>
                      </a:r>
                      <a:r>
                        <a:rPr lang="en-US" altLang="zh-CN" sz="1200" dirty="0"/>
                        <a:t>NW.js</a:t>
                      </a:r>
                      <a:r>
                        <a:rPr lang="zh-CN" altLang="en-US" sz="1200" dirty="0"/>
                        <a:t>重构项目）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20461"/>
                  </a:ext>
                </a:extLst>
              </a:tr>
              <a:tr h="398312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风险因素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dirty="0"/>
                        <a:t>1</a:t>
                      </a:r>
                      <a:r>
                        <a:rPr lang="zh-CN" altLang="en-US" sz="1200" b="0" dirty="0"/>
                        <a:t>、没有开源</a:t>
                      </a:r>
                      <a:r>
                        <a:rPr lang="en-US" altLang="zh-CN" sz="1200" b="0" dirty="0"/>
                        <a:t>Electron API</a:t>
                      </a:r>
                      <a:r>
                        <a:rPr lang="zh-CN" altLang="en-US" sz="1200" b="0" dirty="0"/>
                        <a:t>设配案例。</a:t>
                      </a:r>
                      <a:endParaRPr lang="en-US" altLang="zh-CN" sz="1200" b="0" dirty="0"/>
                    </a:p>
                    <a:p>
                      <a:pPr algn="l"/>
                      <a:r>
                        <a:rPr lang="en-US" altLang="zh-CN" sz="1200" b="0" dirty="0"/>
                        <a:t>2</a:t>
                      </a:r>
                      <a:r>
                        <a:rPr lang="zh-CN" altLang="en-US" sz="1200" b="0" dirty="0"/>
                        <a:t>、</a:t>
                      </a:r>
                      <a:r>
                        <a:rPr lang="en-US" altLang="zh-CN" sz="1200" b="0" dirty="0"/>
                        <a:t>Node</a:t>
                      </a:r>
                      <a:r>
                        <a:rPr lang="zh-CN" altLang="en-US" sz="1200" b="0" dirty="0"/>
                        <a:t>底层</a:t>
                      </a:r>
                      <a:r>
                        <a:rPr lang="en-US" altLang="zh-CN" sz="1200" b="0" dirty="0"/>
                        <a:t>API</a:t>
                      </a:r>
                      <a:r>
                        <a:rPr lang="zh-CN" altLang="en-US" sz="1200" b="0" dirty="0"/>
                        <a:t>无法改造</a:t>
                      </a:r>
                      <a:endParaRPr lang="en-US" altLang="zh-CN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</a:t>
                      </a:r>
                      <a:r>
                        <a:rPr lang="zh-CN" altLang="en-US" sz="1100" dirty="0"/>
                        <a:t>、不确定</a:t>
                      </a:r>
                      <a:r>
                        <a:rPr lang="en-US" altLang="zh-CN" sz="1100" dirty="0"/>
                        <a:t>Electron XP</a:t>
                      </a:r>
                      <a:r>
                        <a:rPr lang="zh-CN" altLang="en-US" sz="1100" dirty="0"/>
                        <a:t>第三方资源能否完美适配。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2</a:t>
                      </a:r>
                      <a:r>
                        <a:rPr lang="zh-CN" altLang="en-US" sz="1100" dirty="0"/>
                        <a:t>、存在两个后台服务，需要考虑保活机制</a:t>
                      </a:r>
                      <a:endParaRPr lang="en-US" altLang="zh-CN" sz="1100" dirty="0"/>
                    </a:p>
                    <a:p>
                      <a:pPr algn="ctr"/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完全重构，基本没可能在两周内完成</a:t>
                      </a:r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904667"/>
                  </a:ext>
                </a:extLst>
              </a:tr>
              <a:tr h="532159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研发时间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最长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23328"/>
                  </a:ext>
                </a:extLst>
              </a:tr>
              <a:tr h="532159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开发难度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872504"/>
                  </a:ext>
                </a:extLst>
              </a:tr>
              <a:tr h="49576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改动量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大，且涉及大量源码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一般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最大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290212"/>
                  </a:ext>
                </a:extLst>
              </a:tr>
              <a:tr h="44497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费用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03894"/>
                  </a:ext>
                </a:extLst>
              </a:tr>
            </a:tbl>
          </a:graphicData>
        </a:graphic>
      </p:graphicFrame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BAF4791D-E5E9-D043-4CE2-82E9EAFE955B}"/>
              </a:ext>
            </a:extLst>
          </p:cNvPr>
          <p:cNvCxnSpPr>
            <a:cxnSpLocks/>
          </p:cNvCxnSpPr>
          <p:nvPr/>
        </p:nvCxnSpPr>
        <p:spPr>
          <a:xfrm>
            <a:off x="480212" y="1513808"/>
            <a:ext cx="1435543" cy="1557428"/>
          </a:xfrm>
          <a:prstGeom prst="line">
            <a:avLst/>
          </a:prstGeom>
          <a:ln w="4445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678F6E4-3FD4-1B53-17FE-562FB28CF596}"/>
              </a:ext>
            </a:extLst>
          </p:cNvPr>
          <p:cNvSpPr txBox="1"/>
          <p:nvPr/>
        </p:nvSpPr>
        <p:spPr>
          <a:xfrm>
            <a:off x="900076" y="1665563"/>
            <a:ext cx="1240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方案选择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A05D5E9-54CA-2813-5A91-CBAA8F8F62E3}"/>
              </a:ext>
            </a:extLst>
          </p:cNvPr>
          <p:cNvSpPr txBox="1"/>
          <p:nvPr/>
        </p:nvSpPr>
        <p:spPr>
          <a:xfrm>
            <a:off x="480212" y="2649834"/>
            <a:ext cx="1240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相关特性</a:t>
            </a:r>
          </a:p>
        </p:txBody>
      </p: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6403A22E-5966-C5B2-C9A2-0054C664C1E0}"/>
              </a:ext>
            </a:extLst>
          </p:cNvPr>
          <p:cNvSpPr txBox="1">
            <a:spLocks/>
          </p:cNvSpPr>
          <p:nvPr/>
        </p:nvSpPr>
        <p:spPr>
          <a:xfrm>
            <a:off x="11781948" y="6511583"/>
            <a:ext cx="432800" cy="34641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  4</a:t>
            </a:r>
            <a:endParaRPr lang="zh-CN" altLang="en-US" sz="11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C49195-A14F-4323-3B64-39D36E5264C4}"/>
              </a:ext>
            </a:extLst>
          </p:cNvPr>
          <p:cNvSpPr txBox="1"/>
          <p:nvPr/>
        </p:nvSpPr>
        <p:spPr>
          <a:xfrm>
            <a:off x="456825" y="5778218"/>
            <a:ext cx="11487658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从风险因素、开发难度以及改动量大小等方面综合考虑，决定选用方案二。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1790E3-434D-46E7-B84B-2A4BA64EC667}"/>
              </a:ext>
            </a:extLst>
          </p:cNvPr>
          <p:cNvSpPr txBox="1"/>
          <p:nvPr/>
        </p:nvSpPr>
        <p:spPr>
          <a:xfrm>
            <a:off x="280031" y="1020446"/>
            <a:ext cx="2067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hangingPunct="1"/>
            <a:r>
              <a:rPr kumimoji="1" lang="en-US" altLang="zh-CN" dirty="0">
                <a:latin typeface="TencentSans"/>
                <a:ea typeface="TencentSans W7" panose="020C04030202040F0204" pitchFamily="34" charset="-122"/>
              </a:rPr>
              <a:t>3. </a:t>
            </a:r>
            <a:r>
              <a:rPr kumimoji="1" lang="zh-CN" altLang="en-US" dirty="0">
                <a:latin typeface="TencentSans"/>
                <a:ea typeface="TencentSans W7" panose="020C04030202040F0204" pitchFamily="34" charset="-122"/>
              </a:rPr>
              <a:t>方案选择</a:t>
            </a:r>
            <a:endParaRPr kumimoji="1" lang="en-US" altLang="zh-CN" dirty="0">
              <a:latin typeface="TencentSans"/>
              <a:ea typeface="TencentSans W7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71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83BF7-266E-3C35-9B37-845F6E378E36}"/>
              </a:ext>
            </a:extLst>
          </p:cNvPr>
          <p:cNvSpPr txBox="1">
            <a:spLocks/>
          </p:cNvSpPr>
          <p:nvPr/>
        </p:nvSpPr>
        <p:spPr>
          <a:xfrm>
            <a:off x="11866178" y="6521669"/>
            <a:ext cx="273270" cy="2732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5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A3F25F-7F63-4941-A42B-83B5A8A74E19}"/>
              </a:ext>
            </a:extLst>
          </p:cNvPr>
          <p:cNvSpPr txBox="1"/>
          <p:nvPr/>
        </p:nvSpPr>
        <p:spPr>
          <a:xfrm>
            <a:off x="248556" y="923270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4. </a:t>
            </a:r>
            <a:r>
              <a:rPr kumimoji="1" lang="zh-CN" altLang="en-US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改造系统架构图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C9D859-61E3-4ABB-8E88-B4C8146CFFC7}"/>
              </a:ext>
            </a:extLst>
          </p:cNvPr>
          <p:cNvSpPr txBox="1"/>
          <p:nvPr/>
        </p:nvSpPr>
        <p:spPr>
          <a:xfrm>
            <a:off x="318924" y="5118157"/>
            <a:ext cx="5917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因</a:t>
            </a:r>
            <a:r>
              <a:rPr kumimoji="1"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XP</a:t>
            </a:r>
            <a:r>
              <a:rPr kumimoji="1"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环境底层</a:t>
            </a:r>
            <a:r>
              <a:rPr kumimoji="1"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api</a:t>
            </a:r>
            <a:r>
              <a:rPr kumimoji="1"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仅支持到</a:t>
            </a:r>
            <a:r>
              <a:rPr kumimoji="1"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NodeJS 5.12</a:t>
            </a:r>
            <a:r>
              <a:rPr kumimoji="1"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版本，进行以下改动：</a:t>
            </a:r>
            <a:endParaRPr kumimoji="1"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DFA86D-2A7A-481B-9F1E-12539407340E}"/>
              </a:ext>
            </a:extLst>
          </p:cNvPr>
          <p:cNvSpPr txBox="1"/>
          <p:nvPr/>
        </p:nvSpPr>
        <p:spPr>
          <a:xfrm>
            <a:off x="540803" y="5431825"/>
            <a:ext cx="8189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将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Electron Main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中的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websocket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服务上移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原来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直接</a:t>
            </a:r>
            <a:r>
              <a:rPr kumimoji="1" lang="zh-CN" altLang="en-US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kumimoji="1" lang="en-US" altLang="zh-CN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Electron Main</a:t>
            </a:r>
            <a:r>
              <a:rPr kumimoji="1" lang="zh-CN" altLang="en-US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进行</a:t>
            </a:r>
            <a:r>
              <a:rPr kumimoji="1" lang="en-US" altLang="zh-CN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wss</a:t>
            </a:r>
            <a:r>
              <a:rPr kumimoji="1" lang="zh-CN" altLang="en-US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连接的通道，改为经由</a:t>
            </a:r>
            <a:r>
              <a:rPr kumimoji="1" lang="en-US" altLang="zh-CN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5.12</a:t>
            </a:r>
            <a:r>
              <a:rPr kumimoji="1" lang="zh-CN" altLang="en-US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版本的</a:t>
            </a:r>
            <a:r>
              <a:rPr kumimoji="1" lang="en-US" altLang="zh-CN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Node Server</a:t>
            </a:r>
            <a:r>
              <a:rPr kumimoji="1" lang="zh-CN" altLang="en-US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进行中转</a:t>
            </a:r>
            <a:endParaRPr kumimoji="1" lang="en-US" altLang="zh-CN" sz="16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获取图片资源等原</a:t>
            </a:r>
            <a:r>
              <a:rPr kumimoji="1" lang="en-US" altLang="zh-CN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HTTP</a:t>
            </a:r>
            <a:r>
              <a:rPr kumimoji="1" lang="zh-CN" altLang="en-US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请求，改为</a:t>
            </a:r>
            <a:r>
              <a:rPr kumimoji="1" lang="en-US" altLang="zh-CN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5.12</a:t>
            </a:r>
            <a:r>
              <a:rPr kumimoji="1" lang="zh-CN" altLang="en-US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版本</a:t>
            </a:r>
            <a:r>
              <a:rPr kumimoji="1" lang="en-US" altLang="zh-CN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Node Server</a:t>
            </a:r>
            <a:r>
              <a:rPr kumimoji="1" lang="zh-CN" altLang="en-US" sz="16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发起。</a:t>
            </a: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B6D0084-B972-43EE-9AFA-5EB2F828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55" y="1324477"/>
            <a:ext cx="3981224" cy="3774406"/>
          </a:xfrm>
          <a:prstGeom prst="rect">
            <a:avLst/>
          </a:prstGeom>
        </p:spPr>
      </p:pic>
      <p:sp>
        <p:nvSpPr>
          <p:cNvPr id="29" name="右箭头 3">
            <a:extLst>
              <a:ext uri="{FF2B5EF4-FFF2-40B4-BE49-F238E27FC236}">
                <a16:creationId xmlns:a16="http://schemas.microsoft.com/office/drawing/2014/main" id="{853C9066-689E-476A-AD53-C3C0F1CA8288}"/>
              </a:ext>
            </a:extLst>
          </p:cNvPr>
          <p:cNvSpPr/>
          <p:nvPr/>
        </p:nvSpPr>
        <p:spPr>
          <a:xfrm>
            <a:off x="4810209" y="2997019"/>
            <a:ext cx="2128345" cy="367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A7169FA-CCF9-44CC-BF74-01C5A0CF3355}"/>
              </a:ext>
            </a:extLst>
          </p:cNvPr>
          <p:cNvSpPr txBox="1"/>
          <p:nvPr/>
        </p:nvSpPr>
        <p:spPr>
          <a:xfrm>
            <a:off x="5449669" y="27130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改造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8B4EBBD-A0F8-4EF3-AE80-54E781D0C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506" y="1128255"/>
            <a:ext cx="4497672" cy="411758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B292FF4-7D6D-4E2D-B368-670E067C80EB}"/>
              </a:ext>
            </a:extLst>
          </p:cNvPr>
          <p:cNvSpPr txBox="1"/>
          <p:nvPr/>
        </p:nvSpPr>
        <p:spPr>
          <a:xfrm>
            <a:off x="277920" y="289445"/>
            <a:ext cx="609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智启客户端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-Electron XP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系统适配</a:t>
            </a:r>
          </a:p>
        </p:txBody>
      </p:sp>
    </p:spTree>
    <p:extLst>
      <p:ext uri="{BB962C8B-B14F-4D97-AF65-F5344CB8AC3E}">
        <p14:creationId xmlns:p14="http://schemas.microsoft.com/office/powerpoint/2010/main" val="129819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7EF18A4-A248-959C-191A-7E9D6BEE4971}"/>
              </a:ext>
            </a:extLst>
          </p:cNvPr>
          <p:cNvSpPr txBox="1"/>
          <p:nvPr/>
        </p:nvSpPr>
        <p:spPr>
          <a:xfrm>
            <a:off x="305504" y="275506"/>
            <a:ext cx="518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智启客户端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-Electron XP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"/>
                <a:ea typeface="TencentSans W7" panose="020C04030202040F0204" pitchFamily="34" charset="-122"/>
              </a:rPr>
              <a:t>系统适配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83BF7-266E-3C35-9B37-845F6E378E36}"/>
              </a:ext>
            </a:extLst>
          </p:cNvPr>
          <p:cNvSpPr txBox="1">
            <a:spLocks/>
          </p:cNvSpPr>
          <p:nvPr/>
        </p:nvSpPr>
        <p:spPr>
          <a:xfrm>
            <a:off x="11829274" y="6521669"/>
            <a:ext cx="273270" cy="2732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6</a:t>
            </a:r>
            <a:endParaRPr lang="zh-CN" altLang="en-US" sz="1100" dirty="0"/>
          </a:p>
        </p:txBody>
      </p:sp>
      <p:sp>
        <p:nvSpPr>
          <p:cNvPr id="13" name="右箭头 3">
            <a:extLst>
              <a:ext uri="{FF2B5EF4-FFF2-40B4-BE49-F238E27FC236}">
                <a16:creationId xmlns:a16="http://schemas.microsoft.com/office/drawing/2014/main" id="{074A9282-34FC-41B2-9F69-2D3775CE9E7E}"/>
              </a:ext>
            </a:extLst>
          </p:cNvPr>
          <p:cNvSpPr/>
          <p:nvPr/>
        </p:nvSpPr>
        <p:spPr>
          <a:xfrm>
            <a:off x="4986988" y="5740188"/>
            <a:ext cx="2128345" cy="367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4DBE11B-B8F4-4362-A965-E5E7EF3A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88" y="1403961"/>
            <a:ext cx="5836025" cy="410526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DA59DB5-02E2-45D0-8F38-EEBE4DB6F214}"/>
              </a:ext>
            </a:extLst>
          </p:cNvPr>
          <p:cNvSpPr txBox="1"/>
          <p:nvPr/>
        </p:nvSpPr>
        <p:spPr>
          <a:xfrm>
            <a:off x="2064902" y="5740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改造前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6978C5-D6FC-4D97-9D2B-1FD8F27AB219}"/>
              </a:ext>
            </a:extLst>
          </p:cNvPr>
          <p:cNvSpPr txBox="1"/>
          <p:nvPr/>
        </p:nvSpPr>
        <p:spPr>
          <a:xfrm>
            <a:off x="8727147" y="57407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改造后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363064-1216-4BF4-8FE7-222ACD6BD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9" y="1523523"/>
            <a:ext cx="4666310" cy="38661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89EF0D8-5505-42E2-B9ED-C68B80819CCC}"/>
              </a:ext>
            </a:extLst>
          </p:cNvPr>
          <p:cNvSpPr txBox="1"/>
          <p:nvPr/>
        </p:nvSpPr>
        <p:spPr>
          <a:xfrm>
            <a:off x="305504" y="789208"/>
            <a:ext cx="186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5. NodeJS</a:t>
            </a:r>
            <a:r>
              <a:rPr kumimoji="1" lang="zh-CN" altLang="en-US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适配</a:t>
            </a:r>
          </a:p>
          <a:p>
            <a:endParaRPr kumimoji="1" lang="zh-CN" altLang="en-US" dirty="0"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224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7EF18A4-A248-959C-191A-7E9D6BEE4971}"/>
              </a:ext>
            </a:extLst>
          </p:cNvPr>
          <p:cNvSpPr txBox="1"/>
          <p:nvPr/>
        </p:nvSpPr>
        <p:spPr>
          <a:xfrm>
            <a:off x="112783" y="293463"/>
            <a:ext cx="518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Chrome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远程调试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83BF7-266E-3C35-9B37-845F6E378E36}"/>
              </a:ext>
            </a:extLst>
          </p:cNvPr>
          <p:cNvSpPr txBox="1">
            <a:spLocks/>
          </p:cNvSpPr>
          <p:nvPr/>
        </p:nvSpPr>
        <p:spPr>
          <a:xfrm>
            <a:off x="11866178" y="6521669"/>
            <a:ext cx="273270" cy="2732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7</a:t>
            </a:r>
            <a:endParaRPr lang="zh-CN" altLang="en-US" sz="11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84B404-B9F0-498A-83DA-3296920F8C22}"/>
              </a:ext>
            </a:extLst>
          </p:cNvPr>
          <p:cNvSpPr txBox="1"/>
          <p:nvPr/>
        </p:nvSpPr>
        <p:spPr>
          <a:xfrm>
            <a:off x="409300" y="1193417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1. 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白板客户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DNS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被劫持，拉取资源内容被加密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83FDA-F1A6-4B2F-A7D3-6D79B9AC3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1" y="1655082"/>
            <a:ext cx="8467670" cy="29210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17DE2A-E526-41E7-9024-245E13F53A78}"/>
              </a:ext>
            </a:extLst>
          </p:cNvPr>
          <p:cNvSpPr txBox="1"/>
          <p:nvPr/>
        </p:nvSpPr>
        <p:spPr>
          <a:xfrm>
            <a:off x="438003" y="4674187"/>
            <a:ext cx="6853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.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 客户反馈白板内容未成功加载，但由于使用者的原因无法进行远程调试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36FEF2-AD8B-4D56-96C8-AE0A0FC5EBA7}"/>
              </a:ext>
            </a:extLst>
          </p:cNvPr>
          <p:cNvSpPr txBox="1"/>
          <p:nvPr/>
        </p:nvSpPr>
        <p:spPr>
          <a:xfrm>
            <a:off x="438003" y="5286518"/>
            <a:ext cx="6095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3. 客户使用移动端设备无法进行调试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209F18-DF8A-41E9-BF1B-7C7BB9712F2F}"/>
              </a:ext>
            </a:extLst>
          </p:cNvPr>
          <p:cNvSpPr txBox="1"/>
          <p:nvPr/>
        </p:nvSpPr>
        <p:spPr>
          <a:xfrm>
            <a:off x="305504" y="789208"/>
            <a:ext cx="186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1. </a:t>
            </a:r>
            <a:r>
              <a:rPr kumimoji="1" lang="zh-CN" altLang="en-US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需求背景</a:t>
            </a:r>
          </a:p>
        </p:txBody>
      </p:sp>
    </p:spTree>
    <p:extLst>
      <p:ext uri="{BB962C8B-B14F-4D97-AF65-F5344CB8AC3E}">
        <p14:creationId xmlns:p14="http://schemas.microsoft.com/office/powerpoint/2010/main" val="177135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D3EE5433-1C5C-F04F-8E8C-E6136757ACA5}"/>
              </a:ext>
            </a:extLst>
          </p:cNvPr>
          <p:cNvSpPr txBox="1"/>
          <p:nvPr/>
        </p:nvSpPr>
        <p:spPr>
          <a:xfrm>
            <a:off x="228317" y="328780"/>
            <a:ext cx="370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Chrome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远程调试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4400AFB-85DF-BE78-5153-AC2A4BD8CE76}"/>
              </a:ext>
            </a:extLst>
          </p:cNvPr>
          <p:cNvSpPr/>
          <p:nvPr/>
        </p:nvSpPr>
        <p:spPr>
          <a:xfrm>
            <a:off x="893379" y="2627586"/>
            <a:ext cx="1187669" cy="1166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预期功能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545DCD7-E08E-1571-48D8-0BCFFC40D032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487214" y="1248937"/>
            <a:ext cx="2794854" cy="1378649"/>
          </a:xfrm>
          <a:prstGeom prst="line">
            <a:avLst/>
          </a:prstGeom>
          <a:ln w="444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69D252F1-8A48-AE89-3239-803D0951EC34}"/>
              </a:ext>
            </a:extLst>
          </p:cNvPr>
          <p:cNvCxnSpPr>
            <a:cxnSpLocks/>
            <a:stCxn id="2" idx="6"/>
            <a:endCxn id="33" idx="1"/>
          </p:cNvCxnSpPr>
          <p:nvPr/>
        </p:nvCxnSpPr>
        <p:spPr>
          <a:xfrm>
            <a:off x="2081048" y="3210910"/>
            <a:ext cx="2157011" cy="28519"/>
          </a:xfrm>
          <a:prstGeom prst="line">
            <a:avLst/>
          </a:prstGeom>
          <a:ln w="444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126E18C-6040-FECF-2F76-F81358FC20A4}"/>
              </a:ext>
            </a:extLst>
          </p:cNvPr>
          <p:cNvCxnSpPr>
            <a:cxnSpLocks/>
            <a:stCxn id="2" idx="4"/>
            <a:endCxn id="35" idx="1"/>
          </p:cNvCxnSpPr>
          <p:nvPr/>
        </p:nvCxnSpPr>
        <p:spPr>
          <a:xfrm>
            <a:off x="1487214" y="3794234"/>
            <a:ext cx="2750845" cy="1326513"/>
          </a:xfrm>
          <a:prstGeom prst="line">
            <a:avLst/>
          </a:prstGeom>
          <a:ln w="444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CED2912-B065-4E87-0DF4-EA8E51DF9A74}"/>
              </a:ext>
            </a:extLst>
          </p:cNvPr>
          <p:cNvSpPr/>
          <p:nvPr/>
        </p:nvSpPr>
        <p:spPr>
          <a:xfrm>
            <a:off x="4282068" y="922160"/>
            <a:ext cx="1940312" cy="594406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>
                    <a:lumMod val="95000"/>
                  </a:schemeClr>
                </a:solidFill>
              </a:rPr>
              <a:t>同步</a:t>
            </a:r>
            <a:r>
              <a:rPr kumimoji="1" lang="en-US" altLang="zh-CN" sz="1600" dirty="0">
                <a:solidFill>
                  <a:schemeClr val="bg1">
                    <a:lumMod val="95000"/>
                  </a:schemeClr>
                </a:solidFill>
              </a:rPr>
              <a:t>HTML</a:t>
            </a:r>
            <a:r>
              <a:rPr kumimoji="1" lang="zh-CN" altLang="en-US" sz="1600" dirty="0">
                <a:solidFill>
                  <a:schemeClr val="bg1">
                    <a:lumMod val="95000"/>
                  </a:schemeClr>
                </a:solidFill>
              </a:rPr>
              <a:t>页面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753965A-EA78-0667-4F9B-6BE1609B77C1}"/>
              </a:ext>
            </a:extLst>
          </p:cNvPr>
          <p:cNvSpPr/>
          <p:nvPr/>
        </p:nvSpPr>
        <p:spPr>
          <a:xfrm>
            <a:off x="6222380" y="922160"/>
            <a:ext cx="5196469" cy="5944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</a:rPr>
              <a:t>获取客户</a:t>
            </a:r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</a:rPr>
              <a:t>html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</a:rPr>
              <a:t>页面，检查</a:t>
            </a:r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</a:rPr>
              <a:t>Dom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</a:rPr>
              <a:t>节点是否正常渲染，达到类似本地调试效果，用颜色区分选中</a:t>
            </a:r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</a:rPr>
              <a:t>Dom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</a:rPr>
              <a:t>节点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0757DFB-5ED3-ED23-C89B-7927CF45AAC3}"/>
              </a:ext>
            </a:extLst>
          </p:cNvPr>
          <p:cNvSpPr/>
          <p:nvPr/>
        </p:nvSpPr>
        <p:spPr>
          <a:xfrm>
            <a:off x="4238059" y="2942226"/>
            <a:ext cx="1940312" cy="594406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>
                    <a:lumMod val="95000"/>
                  </a:schemeClr>
                </a:solidFill>
              </a:rPr>
              <a:t>获取控制台信息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636585-FCA6-2216-3830-C60847A56D8C}"/>
              </a:ext>
            </a:extLst>
          </p:cNvPr>
          <p:cNvSpPr/>
          <p:nvPr/>
        </p:nvSpPr>
        <p:spPr>
          <a:xfrm>
            <a:off x="6178370" y="2942226"/>
            <a:ext cx="5196469" cy="5944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</a:rPr>
              <a:t>获取控制台中的打印，并且能在控制台同步</a:t>
            </a:r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</a:rPr>
              <a:t>window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</a:rPr>
              <a:t>全局变量。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A774635-AE59-767F-5C3C-32973165EAF3}"/>
              </a:ext>
            </a:extLst>
          </p:cNvPr>
          <p:cNvSpPr/>
          <p:nvPr/>
        </p:nvSpPr>
        <p:spPr>
          <a:xfrm>
            <a:off x="4238059" y="4823544"/>
            <a:ext cx="1940312" cy="594406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>
                    <a:lumMod val="95000"/>
                  </a:schemeClr>
                </a:solidFill>
              </a:rPr>
              <a:t>捕获客户网络请求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1FEB9B2-491F-399D-71E0-821537ED9A82}"/>
              </a:ext>
            </a:extLst>
          </p:cNvPr>
          <p:cNvSpPr/>
          <p:nvPr/>
        </p:nvSpPr>
        <p:spPr>
          <a:xfrm>
            <a:off x="6178371" y="4823544"/>
            <a:ext cx="5196469" cy="5944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</a:rPr>
              <a:t>获取</a:t>
            </a:r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</a:rPr>
              <a:t>Network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</a:rPr>
              <a:t>中</a:t>
            </a:r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</a:rPr>
              <a:t>HTTP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</a:rPr>
              <a:t>请求，捕获错误信息。</a:t>
            </a: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CBB62906-258F-8DF1-FC83-CF6E7F946918}"/>
              </a:ext>
            </a:extLst>
          </p:cNvPr>
          <p:cNvSpPr txBox="1">
            <a:spLocks/>
          </p:cNvSpPr>
          <p:nvPr/>
        </p:nvSpPr>
        <p:spPr>
          <a:xfrm>
            <a:off x="11866178" y="6521669"/>
            <a:ext cx="273270" cy="27326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/>
              <a:t>8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05674809"/>
      </p:ext>
    </p:extLst>
  </p:cSld>
  <p:clrMapOvr>
    <a:masterClrMapping/>
  </p:clrMapOvr>
</p:sld>
</file>

<file path=ppt/theme/theme1.xml><?xml version="1.0" encoding="utf-8"?>
<a:theme xmlns:a="http://schemas.openxmlformats.org/drawingml/2006/main" name="腾讯PPT模板封面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22781</TotalTime>
  <Words>855</Words>
  <Application>Microsoft Office PowerPoint</Application>
  <PresentationFormat>宽屏</PresentationFormat>
  <Paragraphs>144</Paragraphs>
  <Slides>15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Helvetica Neue</vt:lpstr>
      <vt:lpstr>Microsoft YaHei Light</vt:lpstr>
      <vt:lpstr>TencentSans</vt:lpstr>
      <vt:lpstr>TencentSans W7</vt:lpstr>
      <vt:lpstr>等线</vt:lpstr>
      <vt:lpstr>仿宋</vt:lpstr>
      <vt:lpstr>Microsoft YaHei</vt:lpstr>
      <vt:lpstr>Arial</vt:lpstr>
      <vt:lpstr>Helvetica</vt:lpstr>
      <vt:lpstr>Wingdings</vt:lpstr>
      <vt:lpstr>腾讯PPT模板封面</vt:lpstr>
      <vt:lpstr>试用期转正述职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腾讯集团PPT模板</dc:title>
  <dc:creator>T192526</dc:creator>
  <cp:lastModifiedBy>wabicai(蔡凯升)</cp:lastModifiedBy>
  <cp:revision>485</cp:revision>
  <dcterms:created xsi:type="dcterms:W3CDTF">2021-08-02T06:31:24Z</dcterms:created>
  <dcterms:modified xsi:type="dcterms:W3CDTF">2022-09-27T09:29:58Z</dcterms:modified>
</cp:coreProperties>
</file>